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adlet.com/EUROPASS22/empowered-teachers-rediscover-your-motivation-and-energy-hv566wji3ro1gh4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2800" y="457200"/>
            <a:ext cx="5791200" cy="2667000"/>
          </a:xfrm>
        </p:spPr>
        <p:txBody>
          <a:bodyPr>
            <a:normAutofit/>
          </a:bodyPr>
          <a:lstStyle/>
          <a:p>
            <a:pPr algn="ctr"/>
            <a:r>
              <a:rPr lang="ro-RO" sz="2800" dirty="0">
                <a:solidFill>
                  <a:schemeClr val="accent6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</a:rPr>
              <a:t>E</a:t>
            </a:r>
            <a:r>
              <a:rPr lang="en-GB" sz="2800" dirty="0">
                <a:solidFill>
                  <a:schemeClr val="accent6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</a:rPr>
              <a:t>RASMUS+ Project "</a:t>
            </a:r>
            <a:r>
              <a:rPr lang="en-GB" sz="2800" dirty="0" err="1">
                <a:solidFill>
                  <a:schemeClr val="accent6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</a:rPr>
              <a:t>Consorțiu</a:t>
            </a:r>
            <a:r>
              <a:rPr lang="en-GB" sz="2800" dirty="0">
                <a:solidFill>
                  <a:schemeClr val="accent6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</a:rPr>
              <a:t> local </a:t>
            </a:r>
            <a:r>
              <a:rPr lang="en-GB" sz="2800" dirty="0" err="1">
                <a:solidFill>
                  <a:schemeClr val="accent6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</a:rPr>
              <a:t>pentru</a:t>
            </a:r>
            <a:r>
              <a:rPr lang="en-GB" sz="2800" dirty="0">
                <a:solidFill>
                  <a:schemeClr val="accent6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chemeClr val="accent6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</a:rPr>
              <a:t>educație</a:t>
            </a:r>
            <a:r>
              <a:rPr lang="en-GB" sz="2800" dirty="0">
                <a:solidFill>
                  <a:schemeClr val="accent6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</a:rPr>
              <a:t> de </a:t>
            </a:r>
            <a:r>
              <a:rPr lang="en-GB" sz="2800" dirty="0" err="1">
                <a:solidFill>
                  <a:schemeClr val="accent6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</a:rPr>
              <a:t>calitate</a:t>
            </a:r>
            <a:r>
              <a:rPr lang="en-GB" sz="2800" dirty="0">
                <a:solidFill>
                  <a:schemeClr val="accent6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</a:rPr>
              <a:t>" -  2022-1-RO01-KA121-SCH-000056797 </a:t>
            </a:r>
            <a:endParaRPr lang="ru-RU" sz="2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33800" y="4648200"/>
            <a:ext cx="3810000" cy="1752600"/>
          </a:xfrm>
        </p:spPr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Calibri" panose="020F0502020204030204" pitchFamily="34" charset="0"/>
              </a:rPr>
              <a:t>F3-Empowered teachers: Rediscover your motivation and energy </a:t>
            </a:r>
            <a:endParaRPr lang="ro-RO" sz="1800" dirty="0">
              <a:solidFill>
                <a:srgbClr val="000000"/>
              </a:solidFill>
              <a:effectLst/>
              <a:latin typeface="Segoe UI Historic" panose="020B0502040204020203" pitchFamily="34" charset="0"/>
              <a:ea typeface="Calibri" panose="020F0502020204030204" pitchFamily="34" charset="0"/>
            </a:endParaRPr>
          </a:p>
          <a:p>
            <a:r>
              <a:rPr lang="ro-RO" sz="1800" dirty="0">
                <a:solidFill>
                  <a:srgbClr val="000000"/>
                </a:solidFill>
                <a:latin typeface="Segoe UI Historic" panose="020B0502040204020203" pitchFamily="34" charset="0"/>
                <a:cs typeface="Times New Roman" pitchFamily="18" charset="0"/>
              </a:rPr>
              <a:t>Teacher trainer: Suzan Ga</a:t>
            </a:r>
            <a:r>
              <a:rPr lang="en-GB" sz="1800" dirty="0">
                <a:solidFill>
                  <a:srgbClr val="000000"/>
                </a:solidFill>
                <a:latin typeface="Segoe UI Historic" panose="020B0502040204020203" pitchFamily="34" charset="0"/>
                <a:cs typeface="Times New Roman" pitchFamily="18" charset="0"/>
              </a:rPr>
              <a:t>g</a:t>
            </a:r>
            <a:r>
              <a:rPr lang="ro-RO" sz="1800" dirty="0">
                <a:solidFill>
                  <a:srgbClr val="000000"/>
                </a:solidFill>
                <a:latin typeface="Segoe UI Historic" panose="020B0502040204020203" pitchFamily="34" charset="0"/>
                <a:cs typeface="Times New Roman" pitchFamily="18" charset="0"/>
              </a:rPr>
              <a:t>lliano</a:t>
            </a:r>
          </a:p>
          <a:p>
            <a:r>
              <a:rPr lang="ro-RO" sz="1800" dirty="0">
                <a:solidFill>
                  <a:srgbClr val="000000"/>
                </a:solidFill>
                <a:latin typeface="Segoe UI Historic" panose="020B0502040204020203" pitchFamily="34" charset="0"/>
                <a:cs typeface="Times New Roman" pitchFamily="18" charset="0"/>
              </a:rPr>
              <a:t>3-7 aprilie 2023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5086DE-FE01-4E89-5412-1F64817936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23" y="36136"/>
            <a:ext cx="316897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2743200"/>
          </a:xfrm>
        </p:spPr>
        <p:txBody>
          <a:bodyPr>
            <a:noAutofit/>
          </a:bodyPr>
          <a:lstStyle/>
          <a:p>
            <a:br>
              <a:rPr lang="vi-VN" sz="1600" dirty="0"/>
            </a:br>
            <a:endParaRPr lang="ru-RU" sz="1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4E3A0F-9DAA-150D-F831-2848B9193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424"/>
            <a:ext cx="1905000" cy="293217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o-RO" sz="2200" dirty="0"/>
              <a:t>Experiența culturală:</a:t>
            </a:r>
          </a:p>
          <a:p>
            <a:pPr marL="109728" indent="0">
              <a:buNone/>
            </a:pPr>
            <a:r>
              <a:rPr lang="ro-RO" sz="2200" dirty="0"/>
              <a:t>....la pas cu Giotto pass....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FB3B03-5D46-711F-D7BF-4CFFF88F17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54"/>
            <a:ext cx="9144000" cy="1511939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04D85120-6D03-87DF-7898-AA5E92C3B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90A6AF-6468-CB98-DE4B-60E9E958C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590676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88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2743200"/>
          </a:xfrm>
        </p:spPr>
        <p:txBody>
          <a:bodyPr>
            <a:noAutofit/>
          </a:bodyPr>
          <a:lstStyle/>
          <a:p>
            <a:br>
              <a:rPr lang="vi-VN" sz="1600" dirty="0"/>
            </a:br>
            <a:endParaRPr lang="ru-RU" sz="1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4E3A0F-9DAA-150D-F831-2848B9193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424"/>
            <a:ext cx="4648200" cy="4325112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ro-RO" b="1" dirty="0"/>
              <a:t>Participanți: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dirty="0"/>
              <a:t>Eliza Ilie – INSPECTORATUL ȘCOLAR JUDEȚEAN IAȘI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dirty="0"/>
              <a:t>Petrică Dieaconu - ȘCOALA PROFESIONALĂ DE INDUSTRIE ALIMENTARĂ, ȚIBANA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dirty="0"/>
              <a:t>Rusu Rodica - ȘCOALA GIMNAZIALĂ NR. 1, DOMNIŢA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dirty="0"/>
              <a:t>Baciu Carmen - ȘCOALA GIMNAZIALĂ CRUCEA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Ana Maria </a:t>
            </a:r>
            <a:r>
              <a:rPr lang="en-GB" dirty="0" err="1"/>
              <a:t>Ticu</a:t>
            </a:r>
            <a:r>
              <a:rPr lang="en-GB" dirty="0"/>
              <a:t> - </a:t>
            </a:r>
            <a:r>
              <a:rPr lang="ro-RO" dirty="0"/>
              <a:t>ȘCOALA GIMNAZIALĂ POIANA-DELENI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FB3B03-5D46-711F-D7BF-4CFFF88F17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54"/>
            <a:ext cx="9144000" cy="15119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358F8E-68F6-D666-E301-F7509135AE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5106" y="2743201"/>
            <a:ext cx="3567893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2743200"/>
          </a:xfrm>
        </p:spPr>
        <p:txBody>
          <a:bodyPr>
            <a:noAutofit/>
          </a:bodyPr>
          <a:lstStyle/>
          <a:p>
            <a:br>
              <a:rPr lang="vi-VN" sz="1600" dirty="0"/>
            </a:br>
            <a:endParaRPr lang="ru-RU" sz="1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4E3A0F-9DAA-150D-F831-2848B9193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o-RO" dirty="0"/>
              <a:t>Competențele dobândite în cadrul cursului:</a:t>
            </a:r>
          </a:p>
          <a:p>
            <a:pPr algn="just">
              <a:buFontTx/>
              <a:buChar char="-"/>
            </a:pPr>
            <a:r>
              <a:rPr lang="ro-RO" sz="1900" dirty="0"/>
              <a:t>O creștere a </a:t>
            </a:r>
            <a:r>
              <a:rPr lang="en-GB" sz="1900" dirty="0" err="1"/>
              <a:t>bunăst</a:t>
            </a:r>
            <a:r>
              <a:rPr lang="ro-RO" sz="1900" dirty="0"/>
              <a:t>ării spirituale</a:t>
            </a:r>
            <a:r>
              <a:rPr lang="en-GB" sz="1900" dirty="0"/>
              <a:t> </a:t>
            </a:r>
            <a:r>
              <a:rPr lang="en-GB" sz="1900" dirty="0" err="1"/>
              <a:t>și</a:t>
            </a:r>
            <a:r>
              <a:rPr lang="en-GB" sz="1900" dirty="0"/>
              <a:t> </a:t>
            </a:r>
            <a:r>
              <a:rPr lang="ro-RO" sz="1900" dirty="0"/>
              <a:t>a </a:t>
            </a:r>
            <a:r>
              <a:rPr lang="en-GB" sz="1900" dirty="0"/>
              <a:t>stim</a:t>
            </a:r>
            <a:r>
              <a:rPr lang="ro-RO" sz="1900" dirty="0"/>
              <a:t>ei</a:t>
            </a:r>
            <a:r>
              <a:rPr lang="en-GB" sz="1900" dirty="0"/>
              <a:t> de sine</a:t>
            </a:r>
            <a:r>
              <a:rPr lang="ro-RO" sz="1900" dirty="0"/>
              <a:t>, </a:t>
            </a:r>
            <a:r>
              <a:rPr lang="en-GB" sz="1900" dirty="0" err="1"/>
              <a:t>reziliență</a:t>
            </a:r>
            <a:r>
              <a:rPr lang="en-GB" sz="1900" dirty="0"/>
              <a:t>, </a:t>
            </a:r>
            <a:r>
              <a:rPr lang="en-GB" sz="1900" dirty="0" err="1"/>
              <a:t>limite</a:t>
            </a:r>
            <a:r>
              <a:rPr lang="en-GB" sz="1900" dirty="0"/>
              <a:t> </a:t>
            </a:r>
            <a:r>
              <a:rPr lang="en-GB" sz="1900" dirty="0" err="1"/>
              <a:t>sănătoase</a:t>
            </a:r>
            <a:r>
              <a:rPr lang="en-GB" sz="1900" dirty="0"/>
              <a:t> </a:t>
            </a:r>
            <a:r>
              <a:rPr lang="en-GB" sz="1900" dirty="0" err="1"/>
              <a:t>și</a:t>
            </a:r>
            <a:r>
              <a:rPr lang="en-GB" sz="1900" dirty="0"/>
              <a:t> </a:t>
            </a:r>
            <a:r>
              <a:rPr lang="en-GB" sz="1900" dirty="0" err="1"/>
              <a:t>cultivarea</a:t>
            </a:r>
            <a:r>
              <a:rPr lang="en-GB" sz="1900" dirty="0"/>
              <a:t> </a:t>
            </a:r>
            <a:r>
              <a:rPr lang="en-GB" sz="1900" dirty="0" err="1"/>
              <a:t>punctelor</a:t>
            </a:r>
            <a:r>
              <a:rPr lang="en-GB" sz="1900" dirty="0"/>
              <a:t> forte;</a:t>
            </a:r>
            <a:endParaRPr lang="ro-RO" sz="1900" dirty="0"/>
          </a:p>
          <a:p>
            <a:pPr algn="just">
              <a:buFontTx/>
              <a:buChar char="-"/>
            </a:pPr>
            <a:r>
              <a:rPr lang="en-GB" sz="1900" dirty="0" err="1"/>
              <a:t>Dezvoltarea</a:t>
            </a:r>
            <a:r>
              <a:rPr lang="en-GB" sz="1900" dirty="0"/>
              <a:t> </a:t>
            </a:r>
            <a:r>
              <a:rPr lang="en-GB" sz="1900" dirty="0" err="1"/>
              <a:t>abilităților</a:t>
            </a:r>
            <a:r>
              <a:rPr lang="en-GB" sz="1900" dirty="0"/>
              <a:t> de </a:t>
            </a:r>
            <a:r>
              <a:rPr lang="en-GB" sz="1900" dirty="0" err="1"/>
              <a:t>comunicare</a:t>
            </a:r>
            <a:r>
              <a:rPr lang="en-GB" sz="1900" dirty="0"/>
              <a:t> </a:t>
            </a:r>
            <a:r>
              <a:rPr lang="en-GB" sz="1900" dirty="0" err="1"/>
              <a:t>și</a:t>
            </a:r>
            <a:r>
              <a:rPr lang="en-GB" sz="1900" dirty="0"/>
              <a:t> </a:t>
            </a:r>
            <a:r>
              <a:rPr lang="en-GB" sz="1900" dirty="0" err="1"/>
              <a:t>inteligență</a:t>
            </a:r>
            <a:r>
              <a:rPr lang="en-GB" sz="1900" dirty="0"/>
              <a:t> </a:t>
            </a:r>
            <a:r>
              <a:rPr lang="en-GB" sz="1900" dirty="0" err="1"/>
              <a:t>emoțională</a:t>
            </a:r>
            <a:r>
              <a:rPr lang="ro-RO" sz="1900" dirty="0"/>
              <a:t>;</a:t>
            </a:r>
          </a:p>
          <a:p>
            <a:pPr algn="just">
              <a:buFontTx/>
              <a:buChar char="-"/>
            </a:pPr>
            <a:r>
              <a:rPr lang="en-GB" sz="1900" dirty="0" err="1"/>
              <a:t>Obți</a:t>
            </a:r>
            <a:r>
              <a:rPr lang="ro-RO" sz="1900" dirty="0"/>
              <a:t>nerea unei </a:t>
            </a:r>
            <a:r>
              <a:rPr lang="en-GB" sz="1900" dirty="0" err="1"/>
              <a:t>motivați</a:t>
            </a:r>
            <a:r>
              <a:rPr lang="ro-RO" sz="1900" dirty="0"/>
              <a:t>i</a:t>
            </a:r>
            <a:r>
              <a:rPr lang="en-GB" sz="1900" dirty="0"/>
              <a:t> cu o </a:t>
            </a:r>
            <a:r>
              <a:rPr lang="en-GB" sz="1900" dirty="0" err="1"/>
              <a:t>mentalitate</a:t>
            </a:r>
            <a:r>
              <a:rPr lang="en-GB" sz="1900" dirty="0"/>
              <a:t> de </a:t>
            </a:r>
            <a:r>
              <a:rPr lang="en-GB" sz="1900" dirty="0" err="1"/>
              <a:t>creștere</a:t>
            </a:r>
            <a:r>
              <a:rPr lang="en-GB" sz="1900" dirty="0"/>
              <a:t> </a:t>
            </a:r>
            <a:r>
              <a:rPr lang="en-GB" sz="1900" dirty="0" err="1"/>
              <a:t>și</a:t>
            </a:r>
            <a:r>
              <a:rPr lang="en-GB" sz="1900" dirty="0"/>
              <a:t> un sentiment </a:t>
            </a:r>
            <a:r>
              <a:rPr lang="en-GB" sz="1900" dirty="0" err="1"/>
              <a:t>reînnoit</a:t>
            </a:r>
            <a:r>
              <a:rPr lang="en-GB" sz="1900" dirty="0"/>
              <a:t> al </a:t>
            </a:r>
            <a:r>
              <a:rPr lang="en-GB" sz="1900" dirty="0" err="1"/>
              <a:t>scopului</a:t>
            </a:r>
            <a:r>
              <a:rPr lang="en-GB" sz="1900" dirty="0"/>
              <a:t>;</a:t>
            </a:r>
            <a:endParaRPr lang="ro-RO" sz="1900" dirty="0"/>
          </a:p>
          <a:p>
            <a:pPr algn="just">
              <a:buFontTx/>
              <a:buChar char="-"/>
            </a:pPr>
            <a:r>
              <a:rPr lang="en-GB" sz="1900" dirty="0"/>
              <a:t>Reduce</a:t>
            </a:r>
            <a:r>
              <a:rPr lang="ro-RO" sz="1900" dirty="0"/>
              <a:t>rea</a:t>
            </a:r>
            <a:r>
              <a:rPr lang="en-GB" sz="1900" dirty="0"/>
              <a:t> </a:t>
            </a:r>
            <a:r>
              <a:rPr lang="en-GB" sz="1900" dirty="0" err="1"/>
              <a:t>stresul</a:t>
            </a:r>
            <a:r>
              <a:rPr lang="ro-RO" sz="1900" dirty="0"/>
              <a:t>ui</a:t>
            </a:r>
            <a:r>
              <a:rPr lang="en-GB" sz="1900" dirty="0"/>
              <a:t> </a:t>
            </a:r>
            <a:r>
              <a:rPr lang="en-GB" sz="1900" dirty="0" err="1"/>
              <a:t>și</a:t>
            </a:r>
            <a:r>
              <a:rPr lang="ro-RO" sz="1900" dirty="0"/>
              <a:t> a </a:t>
            </a:r>
            <a:r>
              <a:rPr lang="en-GB" sz="1900" dirty="0"/>
              <a:t> </a:t>
            </a:r>
            <a:r>
              <a:rPr lang="en-GB" sz="1900" dirty="0" err="1"/>
              <a:t>semnel</a:t>
            </a:r>
            <a:r>
              <a:rPr lang="ro-RO" sz="1900" dirty="0"/>
              <a:t>or</a:t>
            </a:r>
            <a:r>
              <a:rPr lang="en-GB" sz="1900" dirty="0"/>
              <a:t> de </a:t>
            </a:r>
            <a:r>
              <a:rPr lang="ro-RO" sz="1900" dirty="0"/>
              <a:t>”</a:t>
            </a:r>
            <a:r>
              <a:rPr lang="en-GB" sz="1900" dirty="0"/>
              <a:t>burnout</a:t>
            </a:r>
            <a:r>
              <a:rPr lang="ro-RO" sz="1900" dirty="0"/>
              <a:t>”</a:t>
            </a:r>
            <a:r>
              <a:rPr lang="en-GB" sz="1900" dirty="0"/>
              <a:t> cu </a:t>
            </a:r>
            <a:r>
              <a:rPr lang="en-GB" sz="1900" dirty="0" err="1"/>
              <a:t>practici</a:t>
            </a:r>
            <a:r>
              <a:rPr lang="en-GB" sz="1900" dirty="0"/>
              <a:t> de mindfulness </a:t>
            </a:r>
            <a:r>
              <a:rPr lang="en-GB" sz="1900" dirty="0" err="1"/>
              <a:t>și</a:t>
            </a:r>
            <a:r>
              <a:rPr lang="en-GB" sz="1900" dirty="0"/>
              <a:t> un plan de </a:t>
            </a:r>
            <a:r>
              <a:rPr lang="en-GB" sz="1900" dirty="0" err="1"/>
              <a:t>autoîngrijire</a:t>
            </a:r>
            <a:r>
              <a:rPr lang="en-GB" sz="1900" dirty="0"/>
              <a:t>;</a:t>
            </a:r>
            <a:endParaRPr lang="ro-RO" sz="1900" dirty="0"/>
          </a:p>
          <a:p>
            <a:pPr algn="just">
              <a:buFontTx/>
              <a:buChar char="-"/>
            </a:pPr>
            <a:r>
              <a:rPr lang="en-GB" sz="1900" dirty="0" err="1"/>
              <a:t>Identifica</a:t>
            </a:r>
            <a:r>
              <a:rPr lang="ro-RO" sz="1900" dirty="0"/>
              <a:t>rea</a:t>
            </a:r>
            <a:r>
              <a:rPr lang="en-GB" sz="1900" dirty="0"/>
              <a:t> </a:t>
            </a:r>
            <a:r>
              <a:rPr lang="en-GB" sz="1900" dirty="0" err="1"/>
              <a:t>resursel</a:t>
            </a:r>
            <a:r>
              <a:rPr lang="ro-RO" sz="1900" dirty="0"/>
              <a:t>or</a:t>
            </a:r>
            <a:r>
              <a:rPr lang="en-GB" sz="1900" dirty="0"/>
              <a:t> </a:t>
            </a:r>
            <a:r>
              <a:rPr lang="en-GB" sz="1900" dirty="0" err="1"/>
              <a:t>interioare</a:t>
            </a:r>
            <a:r>
              <a:rPr lang="en-GB" sz="1900" dirty="0"/>
              <a:t> </a:t>
            </a:r>
            <a:r>
              <a:rPr lang="en-GB" sz="1900" dirty="0" err="1"/>
              <a:t>și</a:t>
            </a:r>
            <a:r>
              <a:rPr lang="en-GB" sz="1900" dirty="0"/>
              <a:t> </a:t>
            </a:r>
            <a:r>
              <a:rPr lang="en-GB" sz="1900" dirty="0" err="1"/>
              <a:t>exterioare</a:t>
            </a:r>
            <a:r>
              <a:rPr lang="en-GB" sz="1900" dirty="0"/>
              <a:t> care pot </a:t>
            </a:r>
            <a:r>
              <a:rPr lang="en-GB" sz="1900" dirty="0" err="1"/>
              <a:t>inspira</a:t>
            </a:r>
            <a:r>
              <a:rPr lang="en-GB" sz="1900" dirty="0"/>
              <a:t>, </a:t>
            </a:r>
            <a:r>
              <a:rPr lang="en-GB" sz="1900" dirty="0" err="1"/>
              <a:t>încuraja</a:t>
            </a:r>
            <a:r>
              <a:rPr lang="en-GB" sz="1900" dirty="0"/>
              <a:t> </a:t>
            </a:r>
            <a:r>
              <a:rPr lang="en-GB" sz="1900" dirty="0" err="1"/>
              <a:t>și</a:t>
            </a:r>
            <a:r>
              <a:rPr lang="en-GB" sz="1900" dirty="0"/>
              <a:t> mentor</a:t>
            </a:r>
            <a:r>
              <a:rPr lang="ro-RO" sz="1900" dirty="0"/>
              <a:t>a</a:t>
            </a:r>
            <a:r>
              <a:rPr lang="en-GB" sz="1900" dirty="0"/>
              <a:t>;</a:t>
            </a:r>
            <a:endParaRPr lang="ro-RO" sz="1900" dirty="0"/>
          </a:p>
          <a:p>
            <a:pPr algn="just">
              <a:buFontTx/>
              <a:buChar char="-"/>
            </a:pPr>
            <a:r>
              <a:rPr lang="en-GB" sz="1900" dirty="0" err="1"/>
              <a:t>Cultiva</a:t>
            </a:r>
            <a:r>
              <a:rPr lang="ro-RO" sz="1900" dirty="0"/>
              <a:t>rea</a:t>
            </a:r>
            <a:r>
              <a:rPr lang="en-GB" sz="1900" dirty="0"/>
              <a:t> </a:t>
            </a:r>
            <a:r>
              <a:rPr lang="en-GB" sz="1900" dirty="0" err="1"/>
              <a:t>bucuri</a:t>
            </a:r>
            <a:r>
              <a:rPr lang="ro-RO" sz="1900" dirty="0"/>
              <a:t>ei</a:t>
            </a:r>
            <a:r>
              <a:rPr lang="en-GB" sz="1900" dirty="0"/>
              <a:t>, </a:t>
            </a:r>
            <a:r>
              <a:rPr lang="ro-RO" sz="1900" dirty="0"/>
              <a:t>a </a:t>
            </a:r>
            <a:r>
              <a:rPr lang="en-GB" sz="1900" dirty="0" err="1"/>
              <a:t>creativit</a:t>
            </a:r>
            <a:r>
              <a:rPr lang="ro-RO" sz="1900" dirty="0"/>
              <a:t>ății </a:t>
            </a:r>
            <a:r>
              <a:rPr lang="en-GB" sz="1900" dirty="0" err="1"/>
              <a:t>și</a:t>
            </a:r>
            <a:r>
              <a:rPr lang="en-GB" sz="1900" dirty="0"/>
              <a:t> </a:t>
            </a:r>
            <a:r>
              <a:rPr lang="ro-RO" sz="1900" dirty="0"/>
              <a:t>a </a:t>
            </a:r>
            <a:r>
              <a:rPr lang="en-GB" sz="1900" dirty="0" err="1"/>
              <a:t>distracți</a:t>
            </a:r>
            <a:r>
              <a:rPr lang="ro-RO" sz="1900" dirty="0"/>
              <a:t>ei</a:t>
            </a:r>
            <a:r>
              <a:rPr lang="en-GB" sz="1900" dirty="0"/>
              <a:t>;</a:t>
            </a:r>
            <a:endParaRPr lang="ro-RO" sz="1900" dirty="0"/>
          </a:p>
          <a:p>
            <a:pPr algn="just">
              <a:buFontTx/>
              <a:buChar char="-"/>
            </a:pPr>
            <a:r>
              <a:rPr lang="en-GB" sz="1900" dirty="0" err="1"/>
              <a:t>Dezvolta</a:t>
            </a:r>
            <a:r>
              <a:rPr lang="ro-RO" sz="1900" dirty="0"/>
              <a:t>rea</a:t>
            </a:r>
            <a:r>
              <a:rPr lang="en-GB" sz="1900" dirty="0"/>
              <a:t> </a:t>
            </a:r>
            <a:r>
              <a:rPr lang="ro-RO" sz="1900" dirty="0"/>
              <a:t>unei</a:t>
            </a:r>
            <a:r>
              <a:rPr lang="en-GB" sz="1900" dirty="0"/>
              <a:t> </a:t>
            </a:r>
            <a:r>
              <a:rPr lang="en-GB" sz="1900" dirty="0" err="1"/>
              <a:t>viziun</a:t>
            </a:r>
            <a:r>
              <a:rPr lang="ro-RO" sz="1900" dirty="0"/>
              <a:t>i</a:t>
            </a:r>
            <a:r>
              <a:rPr lang="en-GB" sz="1900" dirty="0"/>
              <a:t> personal</a:t>
            </a:r>
            <a:r>
              <a:rPr lang="ro-RO" sz="1900" dirty="0"/>
              <a:t>e</a:t>
            </a:r>
            <a:r>
              <a:rPr lang="en-GB" sz="1900" dirty="0"/>
              <a:t> </a:t>
            </a:r>
            <a:r>
              <a:rPr lang="en-GB" sz="1900" dirty="0" err="1"/>
              <a:t>și</a:t>
            </a:r>
            <a:r>
              <a:rPr lang="en-GB" sz="1900" dirty="0"/>
              <a:t> </a:t>
            </a:r>
            <a:r>
              <a:rPr lang="en-GB" sz="1900" dirty="0" err="1"/>
              <a:t>profesional</a:t>
            </a:r>
            <a:r>
              <a:rPr lang="ro-RO" sz="1900" dirty="0"/>
              <a:t>e</a:t>
            </a:r>
            <a:r>
              <a:rPr lang="en-GB" sz="1900" dirty="0"/>
              <a:t> </a:t>
            </a:r>
            <a:r>
              <a:rPr lang="en-GB" sz="1900" dirty="0" err="1"/>
              <a:t>pentru</a:t>
            </a:r>
            <a:r>
              <a:rPr lang="en-GB" sz="1900" dirty="0"/>
              <a:t> un </a:t>
            </a:r>
            <a:r>
              <a:rPr lang="en-GB" sz="1900" dirty="0" err="1"/>
              <a:t>viitor</a:t>
            </a:r>
            <a:r>
              <a:rPr lang="en-GB" sz="1900" dirty="0"/>
              <a:t> </a:t>
            </a:r>
            <a:r>
              <a:rPr lang="en-GB" sz="1900" dirty="0" err="1"/>
              <a:t>mai</a:t>
            </a:r>
            <a:r>
              <a:rPr lang="en-GB" sz="1900" dirty="0"/>
              <a:t> </a:t>
            </a:r>
            <a:r>
              <a:rPr lang="en-GB" sz="1900" dirty="0" err="1"/>
              <a:t>plin</a:t>
            </a:r>
            <a:r>
              <a:rPr lang="en-GB" sz="1900" dirty="0"/>
              <a:t> de </a:t>
            </a:r>
            <a:r>
              <a:rPr lang="en-GB" sz="1900" dirty="0" err="1"/>
              <a:t>speranță</a:t>
            </a:r>
            <a:r>
              <a:rPr lang="en-GB" sz="19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FB3B03-5D46-711F-D7BF-4CFFF88F17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54"/>
            <a:ext cx="9144000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36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2743200"/>
          </a:xfrm>
        </p:spPr>
        <p:txBody>
          <a:bodyPr>
            <a:noAutofit/>
          </a:bodyPr>
          <a:lstStyle/>
          <a:p>
            <a:br>
              <a:rPr lang="vi-VN" sz="1600" dirty="0"/>
            </a:br>
            <a:endParaRPr lang="ru-RU" sz="1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4E3A0F-9DAA-150D-F831-2848B9193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ro-RO" sz="2200" b="1" dirty="0"/>
              <a:t>Ziua 1</a:t>
            </a:r>
          </a:p>
          <a:p>
            <a:pPr marL="109728" indent="0">
              <a:buNone/>
            </a:pPr>
            <a:r>
              <a:rPr lang="ro-RO" sz="2200" dirty="0"/>
              <a:t>De ce am ales acest Curs? – </a:t>
            </a:r>
            <a:r>
              <a:rPr lang="ro-RO" sz="2200" dirty="0">
                <a:solidFill>
                  <a:schemeClr val="accent5"/>
                </a:solidFill>
              </a:rPr>
              <a:t>formatoarea a căutat astfel să răspundă nevoilor noastre specifice</a:t>
            </a:r>
            <a:r>
              <a:rPr lang="ro-RO" sz="2200" dirty="0"/>
              <a:t>.</a:t>
            </a:r>
          </a:p>
          <a:p>
            <a:pPr marL="109728" indent="0">
              <a:buNone/>
            </a:pPr>
            <a:endParaRPr lang="ro-RO" sz="2200" dirty="0"/>
          </a:p>
          <a:p>
            <a:pPr marL="109728" indent="0">
              <a:buNone/>
            </a:pPr>
            <a:r>
              <a:rPr lang="en-GB" sz="2200" dirty="0" err="1"/>
              <a:t>Cunoașterea</a:t>
            </a:r>
            <a:r>
              <a:rPr lang="en-GB" sz="2200" dirty="0"/>
              <a:t> </a:t>
            </a:r>
            <a:r>
              <a:rPr lang="en-GB" sz="2200" dirty="0" err="1"/>
              <a:t>grupului</a:t>
            </a:r>
            <a:r>
              <a:rPr lang="en-GB" sz="2200" dirty="0"/>
              <a:t> </a:t>
            </a:r>
            <a:r>
              <a:rPr lang="en-GB" sz="2200" dirty="0" err="1"/>
              <a:t>nostru</a:t>
            </a:r>
            <a:endParaRPr lang="ro-RO" sz="2200" dirty="0"/>
          </a:p>
          <a:p>
            <a:pPr marL="109728" indent="0">
              <a:buNone/>
            </a:pPr>
            <a:r>
              <a:rPr lang="ro-RO" sz="2200" dirty="0"/>
              <a:t>Prima experiență interculturală: grupul de formare a fost constituit din participanți din trei țări: Irlanda/Drogheda, România/Iași și Turcia/Samsun</a:t>
            </a:r>
          </a:p>
          <a:p>
            <a:pPr marL="109728" indent="0">
              <a:buNone/>
            </a:pPr>
            <a:endParaRPr lang="ro-RO" sz="2200" dirty="0"/>
          </a:p>
          <a:p>
            <a:pPr marL="109728" indent="0">
              <a:buNone/>
            </a:pPr>
            <a:endParaRPr lang="ro-RO" sz="2200" dirty="0"/>
          </a:p>
          <a:p>
            <a:pPr marL="109728" indent="0">
              <a:buNone/>
            </a:pPr>
            <a:r>
              <a:rPr lang="ro-RO" sz="2200" dirty="0"/>
              <a:t>I</a:t>
            </a:r>
            <a:r>
              <a:rPr lang="en-GB" sz="2200" dirty="0" err="1"/>
              <a:t>ntroducere</a:t>
            </a:r>
            <a:r>
              <a:rPr lang="en-GB" sz="2200" dirty="0"/>
              <a:t> </a:t>
            </a:r>
            <a:r>
              <a:rPr lang="en-GB" sz="2200" dirty="0" err="1"/>
              <a:t>în</a:t>
            </a:r>
            <a:r>
              <a:rPr lang="en-GB" sz="2200" dirty="0"/>
              <a:t> curs</a:t>
            </a:r>
            <a:r>
              <a:rPr lang="ro-RO" sz="2200" dirty="0"/>
              <a:t>:  Ce ne demotivează?</a:t>
            </a:r>
          </a:p>
          <a:p>
            <a:pPr marL="109728" indent="0">
              <a:buNone/>
            </a:pPr>
            <a:r>
              <a:rPr lang="ro-RO" sz="2200" dirty="0"/>
              <a:t> Ce ne face să mergem înainte?</a:t>
            </a:r>
          </a:p>
          <a:p>
            <a:pPr marL="109728" indent="0">
              <a:buNone/>
            </a:pPr>
            <a:endParaRPr lang="ro-RO" sz="2200" dirty="0"/>
          </a:p>
          <a:p>
            <a:pPr marL="109728" indent="0">
              <a:buNone/>
            </a:pPr>
            <a:r>
              <a:rPr lang="ro-RO" sz="2200" dirty="0"/>
              <a:t>Prezentarea suportului tehnic: </a:t>
            </a:r>
            <a:r>
              <a:rPr lang="ro-RO" sz="2200" dirty="0">
                <a:hlinkClick r:id="rId2"/>
              </a:rPr>
              <a:t>https://padlet.com/EUROPASS22/empowered-teachers-rediscover-your-motivation-and-energy-hv566wji3ro1gh41</a:t>
            </a:r>
            <a:r>
              <a:rPr lang="ro-RO" sz="2200" dirty="0"/>
              <a:t> </a:t>
            </a: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FB3B03-5D46-711F-D7BF-4CFFF88F17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54"/>
            <a:ext cx="9144000" cy="15119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54CE8C-7A36-FE8A-1733-D2DE6FC844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4114800"/>
            <a:ext cx="1275775" cy="170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87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2743200"/>
          </a:xfrm>
        </p:spPr>
        <p:txBody>
          <a:bodyPr>
            <a:noAutofit/>
          </a:bodyPr>
          <a:lstStyle/>
          <a:p>
            <a:br>
              <a:rPr lang="vi-VN" sz="1600" dirty="0"/>
            </a:br>
            <a:endParaRPr lang="ru-RU" sz="1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4E3A0F-9DAA-150D-F831-2848B9193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424"/>
            <a:ext cx="1600200" cy="43251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o-RO" sz="2200" b="1" dirty="0"/>
              <a:t>Ziua 2</a:t>
            </a:r>
          </a:p>
          <a:p>
            <a:pPr marL="109728" indent="0" algn="just">
              <a:buNone/>
            </a:pPr>
            <a:r>
              <a:rPr lang="ro-RO" sz="2200" dirty="0"/>
              <a:t>Fiecare zi trebui să înceapă într-o atmosferă pozitivă:</a:t>
            </a:r>
          </a:p>
          <a:p>
            <a:pPr marL="109728" indent="0"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FB3B03-5D46-711F-D7BF-4CFFF88F17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54"/>
            <a:ext cx="9144000" cy="1511939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04D85120-6D03-87DF-7898-AA5E92C3B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BEDDB9-E537-7A9F-6519-98E77820C5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1892939"/>
            <a:ext cx="62484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16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2743200"/>
          </a:xfrm>
        </p:spPr>
        <p:txBody>
          <a:bodyPr>
            <a:noAutofit/>
          </a:bodyPr>
          <a:lstStyle/>
          <a:p>
            <a:br>
              <a:rPr lang="vi-VN" sz="1600" dirty="0"/>
            </a:br>
            <a:endParaRPr lang="ru-RU" sz="1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4E3A0F-9DAA-150D-F831-2848B9193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5532"/>
            <a:ext cx="2328974" cy="4979004"/>
          </a:xfrm>
        </p:spPr>
        <p:txBody>
          <a:bodyPr>
            <a:normAutofit/>
          </a:bodyPr>
          <a:lstStyle/>
          <a:p>
            <a:pPr marL="109728" indent="0" algn="l" fontAlgn="base">
              <a:buNone/>
            </a:pPr>
            <a:r>
              <a:rPr lang="ro-RO" sz="1600" b="1" i="0" dirty="0">
                <a:effectLst/>
                <a:latin typeface="Inter var"/>
              </a:rPr>
              <a:t>Test: </a:t>
            </a:r>
          </a:p>
          <a:p>
            <a:pPr marL="109728" indent="0" algn="just" fontAlgn="base">
              <a:buNone/>
            </a:pPr>
            <a:r>
              <a:rPr lang="ro-RO" sz="1600" b="1" dirty="0">
                <a:latin typeface="Inter var"/>
              </a:rPr>
              <a:t>Care sunt virtuțile noastre?</a:t>
            </a:r>
            <a:endParaRPr lang="en-GB" sz="1600" b="1" i="0" dirty="0">
              <a:effectLst/>
              <a:latin typeface="Inter var"/>
            </a:endParaRPr>
          </a:p>
          <a:p>
            <a:pPr marL="109728" indent="0" algn="just" fontAlgn="base">
              <a:buNone/>
            </a:pPr>
            <a:r>
              <a:rPr lang="ro-RO" sz="1600" dirty="0"/>
              <a:t>Cum le folosim?</a:t>
            </a:r>
            <a:r>
              <a:rPr lang="en-GB" sz="1600" dirty="0">
                <a:effectLst/>
              </a:rPr>
              <a:t> </a:t>
            </a:r>
            <a:endParaRPr lang="ro-RO" sz="1600" dirty="0">
              <a:effectLst/>
            </a:endParaRPr>
          </a:p>
          <a:p>
            <a:pPr marL="109728" indent="0" algn="just" fontAlgn="base">
              <a:buNone/>
            </a:pPr>
            <a:r>
              <a:rPr lang="ro-RO" sz="1600" dirty="0"/>
              <a:t>Pe care dorim să le îmbunătățim</a:t>
            </a:r>
            <a:r>
              <a:rPr lang="en-GB" sz="1600" dirty="0">
                <a:effectLst/>
              </a:rPr>
              <a:t>?</a:t>
            </a:r>
            <a:endParaRPr lang="ro-RO" sz="1600" dirty="0">
              <a:effectLst/>
            </a:endParaRPr>
          </a:p>
          <a:p>
            <a:pPr marL="109728" indent="0" algn="just" fontAlgn="base">
              <a:buNone/>
            </a:pPr>
            <a:r>
              <a:rPr lang="ro-RO" sz="1600" dirty="0"/>
              <a:t>Atuuri în profesie și în relații interumane.</a:t>
            </a:r>
          </a:p>
          <a:p>
            <a:pPr marL="109728" indent="0" algn="just" fontAlgn="base">
              <a:buNone/>
            </a:pPr>
            <a:r>
              <a:rPr lang="ro-RO" sz="1600" b="1" dirty="0">
                <a:effectLst/>
              </a:rPr>
              <a:t>Interculturalitate:</a:t>
            </a:r>
          </a:p>
          <a:p>
            <a:pPr marL="109728" indent="0" algn="just" fontAlgn="base">
              <a:buNone/>
            </a:pPr>
            <a:endParaRPr lang="ro-RO" sz="1600" dirty="0"/>
          </a:p>
          <a:p>
            <a:pPr marL="109728" indent="0" algn="just" fontAlgn="base">
              <a:buNone/>
            </a:pPr>
            <a:endParaRPr lang="ro-RO" sz="1600" dirty="0">
              <a:effectLst/>
            </a:endParaRPr>
          </a:p>
          <a:p>
            <a:pPr marL="109728" indent="0" algn="just" fontAlgn="base">
              <a:buNone/>
            </a:pPr>
            <a:endParaRPr lang="ro-RO" sz="1600" dirty="0">
              <a:effectLst/>
            </a:endParaRPr>
          </a:p>
          <a:p>
            <a:pPr marL="109728" indent="0" algn="just" fontAlgn="base">
              <a:buNone/>
            </a:pPr>
            <a:r>
              <a:rPr lang="ro-RO" sz="1600" dirty="0"/>
              <a:t>Echipa din Irlanda a prezentat un frumos material despre Drogheda și  Saint Mary’s Catholic Diocesan School</a:t>
            </a:r>
            <a:endParaRPr lang="en-GB" sz="1600" dirty="0">
              <a:effectLst/>
            </a:endParaRPr>
          </a:p>
          <a:p>
            <a:pPr marL="109728" indent="0"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FB3B03-5D46-711F-D7BF-4CFFF88F17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54"/>
            <a:ext cx="9144000" cy="1511939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04D85120-6D03-87DF-7898-AA5E92C3B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2B17D4-A025-7892-6FA1-B514127142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328" y="1595532"/>
            <a:ext cx="2648872" cy="19866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DF5D5A-A08E-4903-C543-788C4D3745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974" y="1579035"/>
            <a:ext cx="2657251" cy="19929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C489D8-BF7F-7F15-3009-2DF1D5E8C0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328" y="4079280"/>
            <a:ext cx="2648872" cy="19866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5537FA-3CC7-963A-E98C-C22D36CD735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974" y="4058498"/>
            <a:ext cx="2657251" cy="19929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67657A-D605-A5DE-6B4A-04E35EEEFB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7" y="4079280"/>
            <a:ext cx="1219200" cy="61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97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2743200"/>
          </a:xfrm>
        </p:spPr>
        <p:txBody>
          <a:bodyPr>
            <a:noAutofit/>
          </a:bodyPr>
          <a:lstStyle/>
          <a:p>
            <a:br>
              <a:rPr lang="vi-VN" sz="1600" dirty="0"/>
            </a:br>
            <a:endParaRPr lang="ru-RU" sz="1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4E3A0F-9DAA-150D-F831-2848B9193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4975"/>
            <a:ext cx="1524000" cy="4881417"/>
          </a:xfrm>
        </p:spPr>
        <p:txBody>
          <a:bodyPr>
            <a:normAutofit fontScale="47500" lnSpcReduction="20000"/>
          </a:bodyPr>
          <a:lstStyle/>
          <a:p>
            <a:pPr marL="109728" indent="0">
              <a:buNone/>
            </a:pPr>
            <a:endParaRPr lang="ro-RO" sz="2200" dirty="0"/>
          </a:p>
          <a:p>
            <a:pPr marL="109728" indent="0" algn="just">
              <a:buNone/>
            </a:pPr>
            <a:r>
              <a:rPr lang="en-GB" sz="3000" b="1" dirty="0" err="1"/>
              <a:t>Ziua</a:t>
            </a:r>
            <a:r>
              <a:rPr lang="en-GB" sz="3000" b="1" dirty="0"/>
              <a:t> 3</a:t>
            </a:r>
            <a:endParaRPr lang="ro-RO" sz="3000" b="1" dirty="0"/>
          </a:p>
          <a:p>
            <a:pPr marL="109728" indent="0" algn="just">
              <a:buNone/>
            </a:pPr>
            <a:r>
              <a:rPr lang="en-GB" sz="2200" dirty="0"/>
              <a:t> </a:t>
            </a:r>
            <a:r>
              <a:rPr lang="en-GB" sz="2200" dirty="0" err="1"/>
              <a:t>Asertivitate</a:t>
            </a:r>
            <a:r>
              <a:rPr lang="en-GB" sz="2200" dirty="0"/>
              <a:t> </a:t>
            </a:r>
            <a:r>
              <a:rPr lang="en-GB" sz="2200" dirty="0" err="1"/>
              <a:t>și</a:t>
            </a:r>
            <a:r>
              <a:rPr lang="en-GB" sz="2200" dirty="0"/>
              <a:t> Mindfulness</a:t>
            </a:r>
            <a:endParaRPr lang="ro-RO" sz="2200" dirty="0"/>
          </a:p>
          <a:p>
            <a:pPr marL="109728" indent="0" algn="just">
              <a:buNone/>
            </a:pPr>
            <a:r>
              <a:rPr lang="en-GB" sz="2200" dirty="0" err="1"/>
              <a:t>Comunicare</a:t>
            </a:r>
            <a:r>
              <a:rPr lang="en-GB" sz="2200" dirty="0"/>
              <a:t> </a:t>
            </a:r>
            <a:r>
              <a:rPr lang="en-GB" sz="2200" dirty="0" err="1"/>
              <a:t>eficientă</a:t>
            </a:r>
            <a:r>
              <a:rPr lang="en-GB" sz="2200" dirty="0"/>
              <a:t> </a:t>
            </a:r>
            <a:r>
              <a:rPr lang="en-GB" sz="2200" dirty="0" err="1"/>
              <a:t>și</a:t>
            </a:r>
            <a:r>
              <a:rPr lang="en-GB" sz="2200" dirty="0"/>
              <a:t> </a:t>
            </a:r>
            <a:r>
              <a:rPr lang="en-GB" sz="2200" dirty="0" err="1"/>
              <a:t>asertivitate</a:t>
            </a:r>
            <a:r>
              <a:rPr lang="en-GB" sz="2200" dirty="0"/>
              <a:t>;</a:t>
            </a:r>
            <a:endParaRPr lang="ro-RO" sz="2200" dirty="0"/>
          </a:p>
          <a:p>
            <a:pPr marL="109728" indent="0" algn="just">
              <a:buNone/>
            </a:pPr>
            <a:r>
              <a:rPr lang="en-GB" sz="2200" dirty="0" err="1"/>
              <a:t>Speranta</a:t>
            </a:r>
            <a:r>
              <a:rPr lang="en-GB" sz="2200" dirty="0"/>
              <a:t> </a:t>
            </a:r>
            <a:r>
              <a:rPr lang="ro-RO" sz="2200" dirty="0"/>
              <a:t>î</a:t>
            </a:r>
            <a:r>
              <a:rPr lang="en-GB" sz="2200" dirty="0" err="1"/>
              <a:t>nva</a:t>
            </a:r>
            <a:r>
              <a:rPr lang="ro-RO" sz="2200" dirty="0"/>
              <a:t>ț</a:t>
            </a:r>
            <a:r>
              <a:rPr lang="en-GB" sz="2200" dirty="0"/>
              <a:t>at</a:t>
            </a:r>
            <a:r>
              <a:rPr lang="ro-RO" sz="2200" dirty="0"/>
              <a:t>ă</a:t>
            </a:r>
            <a:r>
              <a:rPr lang="en-GB" sz="2200" dirty="0"/>
              <a:t> vs. </a:t>
            </a:r>
            <a:r>
              <a:rPr lang="en-GB" sz="2200" dirty="0" err="1"/>
              <a:t>Neputin</a:t>
            </a:r>
            <a:r>
              <a:rPr lang="ro-RO" sz="2200" dirty="0"/>
              <a:t>ț</a:t>
            </a:r>
            <a:r>
              <a:rPr lang="en-GB" sz="2200" dirty="0"/>
              <a:t>a </a:t>
            </a:r>
            <a:r>
              <a:rPr lang="ro-RO" sz="2200" dirty="0"/>
              <a:t>î</a:t>
            </a:r>
            <a:r>
              <a:rPr lang="en-GB" sz="2200" dirty="0" err="1"/>
              <a:t>nvatat</a:t>
            </a:r>
            <a:r>
              <a:rPr lang="ro-RO" sz="2200" dirty="0"/>
              <a:t>ă</a:t>
            </a:r>
            <a:r>
              <a:rPr lang="en-GB" sz="2200" dirty="0"/>
              <a:t>;</a:t>
            </a:r>
            <a:endParaRPr lang="ro-RO" sz="2200" dirty="0"/>
          </a:p>
          <a:p>
            <a:pPr marL="109728" indent="0" algn="just">
              <a:buNone/>
            </a:pPr>
            <a:r>
              <a:rPr lang="ro-RO" sz="2200" dirty="0"/>
              <a:t>Cum să cream o punte între ceea ce putem controla și ceea ce nu putem controla?</a:t>
            </a:r>
          </a:p>
          <a:p>
            <a:pPr marL="109728" indent="0" algn="just">
              <a:buNone/>
            </a:pPr>
            <a:r>
              <a:rPr lang="en-GB" sz="2200" dirty="0"/>
              <a:t>Mindfulness </a:t>
            </a:r>
            <a:r>
              <a:rPr lang="en-GB" sz="2200" dirty="0" err="1"/>
              <a:t>pentru</a:t>
            </a:r>
            <a:r>
              <a:rPr lang="en-GB" sz="2200" dirty="0"/>
              <a:t> </a:t>
            </a:r>
            <a:r>
              <a:rPr lang="en-GB" sz="2200" dirty="0" err="1"/>
              <a:t>reducerea</a:t>
            </a:r>
            <a:r>
              <a:rPr lang="en-GB" sz="2200" dirty="0"/>
              <a:t> </a:t>
            </a:r>
            <a:r>
              <a:rPr lang="en-GB" sz="2200" dirty="0" err="1"/>
              <a:t>stresului</a:t>
            </a:r>
            <a:r>
              <a:rPr lang="en-GB" sz="2200" dirty="0"/>
              <a:t>, </a:t>
            </a:r>
            <a:r>
              <a:rPr lang="en-GB" sz="2200" dirty="0" err="1"/>
              <a:t>creativitate</a:t>
            </a:r>
            <a:r>
              <a:rPr lang="en-GB" sz="2200" dirty="0"/>
              <a:t> </a:t>
            </a:r>
            <a:r>
              <a:rPr lang="en-GB" sz="2200" dirty="0" err="1"/>
              <a:t>și</a:t>
            </a:r>
            <a:r>
              <a:rPr lang="en-GB" sz="2200" dirty="0"/>
              <a:t> </a:t>
            </a:r>
            <a:r>
              <a:rPr lang="en-GB" sz="2200" dirty="0" err="1"/>
              <a:t>concentrare</a:t>
            </a:r>
            <a:r>
              <a:rPr lang="en-GB" sz="2200" dirty="0"/>
              <a:t>.</a:t>
            </a:r>
            <a:endParaRPr lang="ro-RO" sz="2200" dirty="0"/>
          </a:p>
          <a:p>
            <a:pPr marL="109728" indent="0" algn="just">
              <a:buNone/>
            </a:pPr>
            <a:r>
              <a:rPr lang="ro-RO" sz="2200" b="1" dirty="0"/>
              <a:t>Interculturalitate:</a:t>
            </a:r>
          </a:p>
          <a:p>
            <a:pPr marL="109728" indent="0" algn="just">
              <a:buNone/>
            </a:pPr>
            <a:endParaRPr lang="ro-RO" sz="2200" b="1" dirty="0"/>
          </a:p>
          <a:p>
            <a:pPr marL="109728" indent="0" algn="just">
              <a:buNone/>
            </a:pPr>
            <a:endParaRPr lang="ro-RO" sz="2200" b="1" dirty="0"/>
          </a:p>
          <a:p>
            <a:pPr marL="109728" indent="0" algn="just">
              <a:buNone/>
            </a:pPr>
            <a:endParaRPr lang="ro-RO" sz="2200" b="1" dirty="0"/>
          </a:p>
          <a:p>
            <a:pPr marL="109728" indent="0" algn="just">
              <a:buNone/>
            </a:pPr>
            <a:endParaRPr lang="ro-RO" sz="2200" b="1" dirty="0"/>
          </a:p>
          <a:p>
            <a:pPr marL="109728" indent="0" algn="just">
              <a:buNone/>
            </a:pPr>
            <a:endParaRPr lang="ro-RO" sz="2200" b="1" dirty="0"/>
          </a:p>
          <a:p>
            <a:pPr marL="109728" indent="0" algn="just">
              <a:buNone/>
            </a:pPr>
            <a:endParaRPr lang="ro-RO" sz="2200" b="1" dirty="0"/>
          </a:p>
          <a:p>
            <a:pPr marL="109728" indent="0" algn="just">
              <a:buNone/>
            </a:pPr>
            <a:endParaRPr lang="ro-RO" sz="2200" b="1" dirty="0"/>
          </a:p>
          <a:p>
            <a:pPr marL="109728" indent="0" algn="just">
              <a:buNone/>
            </a:pPr>
            <a:r>
              <a:rPr lang="ro-RO" sz="2200" dirty="0"/>
              <a:t>Echipa din România a prezentat un material despre valorile culturale și educaționale ale județului Iași cu accent pe școlile reprezentate în proiect.</a:t>
            </a:r>
          </a:p>
          <a:p>
            <a:pPr marL="109728" indent="0"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FB3B03-5D46-711F-D7BF-4CFFF88F17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54"/>
            <a:ext cx="9144000" cy="1511939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04D85120-6D03-87DF-7898-AA5E92C3B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65989D-E848-43C4-E109-C4C9E68B9F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1704976"/>
            <a:ext cx="2362200" cy="17716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16F563-E0EC-6EAA-DCF7-7010D082A9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999" y="4249016"/>
            <a:ext cx="1967345" cy="14755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A9016C-094F-58CE-C8B7-0A7A53C1E98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655" y="3643882"/>
            <a:ext cx="1676400" cy="2235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E978C9-C293-189D-ADAF-183AA844B8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454" y="4448436"/>
            <a:ext cx="841429" cy="8414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B92CE4-02AE-CD52-EC1B-291BBE12F3B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3634" y="1717964"/>
            <a:ext cx="3296184" cy="24730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1ADBC3F-4DFD-90C2-55B5-428A1715CE0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408" y="4296870"/>
            <a:ext cx="2300302" cy="172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76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2743200"/>
          </a:xfrm>
        </p:spPr>
        <p:txBody>
          <a:bodyPr>
            <a:noAutofit/>
          </a:bodyPr>
          <a:lstStyle/>
          <a:p>
            <a:br>
              <a:rPr lang="vi-VN" sz="1600" dirty="0"/>
            </a:br>
            <a:endParaRPr lang="ru-RU" sz="1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4E3A0F-9DAA-150D-F831-2848B9193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424"/>
            <a:ext cx="2133600" cy="4151376"/>
          </a:xfrm>
        </p:spPr>
        <p:txBody>
          <a:bodyPr>
            <a:normAutofit fontScale="25000" lnSpcReduction="20000"/>
          </a:bodyPr>
          <a:lstStyle/>
          <a:p>
            <a:pPr marL="109728" indent="0">
              <a:buNone/>
            </a:pPr>
            <a:r>
              <a:rPr lang="ro-RO" sz="4800" b="1" dirty="0"/>
              <a:t>Ziua 4 </a:t>
            </a:r>
          </a:p>
          <a:p>
            <a:pPr marL="109728" indent="0">
              <a:buNone/>
            </a:pPr>
            <a:endParaRPr lang="ro-RO" sz="2200" dirty="0"/>
          </a:p>
          <a:p>
            <a:pPr marL="109728" indent="0" algn="just">
              <a:buNone/>
            </a:pPr>
            <a:r>
              <a:rPr lang="ro-RO" sz="3700" dirty="0"/>
              <a:t> Îndepărtarea de prăpastie;</a:t>
            </a:r>
          </a:p>
          <a:p>
            <a:pPr marL="109728" indent="0" algn="just">
              <a:buNone/>
            </a:pPr>
            <a:r>
              <a:rPr lang="ro-RO" sz="3700" dirty="0"/>
              <a:t> Burnout - Semne de burnout și cum să o preveniți;</a:t>
            </a:r>
          </a:p>
          <a:p>
            <a:pPr marL="109728" indent="0" algn="just">
              <a:buNone/>
            </a:pPr>
            <a:endParaRPr lang="ro-RO" sz="3700" dirty="0"/>
          </a:p>
          <a:p>
            <a:pPr marL="109728" indent="0" algn="just">
              <a:buNone/>
            </a:pPr>
            <a:r>
              <a:rPr lang="ro-RO" sz="3700" dirty="0"/>
              <a:t>Conștientizare emoțională și abilități de autoreglare;</a:t>
            </a:r>
          </a:p>
          <a:p>
            <a:pPr marL="109728" indent="0" algn="just">
              <a:buNone/>
            </a:pPr>
            <a:endParaRPr lang="ro-RO" sz="3700" dirty="0"/>
          </a:p>
          <a:p>
            <a:pPr marL="109728" indent="0" algn="just">
              <a:buNone/>
            </a:pPr>
            <a:r>
              <a:rPr lang="ro-RO" sz="3700" dirty="0"/>
              <a:t>Îngrijire de sine, compasiune de sine și bucurie</a:t>
            </a:r>
          </a:p>
          <a:p>
            <a:pPr marL="109728" indent="0" algn="just">
              <a:buNone/>
            </a:pPr>
            <a:r>
              <a:rPr lang="ro-RO" sz="3700" b="1" dirty="0"/>
              <a:t>Interculturalitate:</a:t>
            </a:r>
          </a:p>
          <a:p>
            <a:pPr marL="109728" indent="0" algn="just">
              <a:buNone/>
            </a:pPr>
            <a:endParaRPr lang="ro-RO" sz="3700" b="1" dirty="0"/>
          </a:p>
          <a:p>
            <a:pPr marL="109728" indent="0" algn="just">
              <a:buNone/>
            </a:pPr>
            <a:endParaRPr lang="ro-RO" sz="3700" b="1" dirty="0"/>
          </a:p>
          <a:p>
            <a:pPr marL="109728" indent="0" algn="just">
              <a:buNone/>
            </a:pPr>
            <a:endParaRPr lang="ro-RO" sz="3700" b="1" dirty="0"/>
          </a:p>
          <a:p>
            <a:pPr marL="109728" indent="0" algn="just">
              <a:buNone/>
            </a:pPr>
            <a:endParaRPr lang="ro-RO" sz="3700" b="1" dirty="0"/>
          </a:p>
          <a:p>
            <a:pPr marL="109728" indent="0" algn="just">
              <a:buNone/>
            </a:pPr>
            <a:endParaRPr lang="ro-RO" sz="3700" b="1" dirty="0"/>
          </a:p>
          <a:p>
            <a:pPr marL="109728" indent="0" algn="just">
              <a:buNone/>
            </a:pPr>
            <a:endParaRPr lang="ro-RO" sz="3700" b="1" dirty="0"/>
          </a:p>
          <a:p>
            <a:pPr marL="109728" indent="0" algn="just">
              <a:buNone/>
            </a:pPr>
            <a:endParaRPr lang="ro-RO" sz="3700" b="1" dirty="0"/>
          </a:p>
          <a:p>
            <a:pPr marL="109728" indent="0" algn="just">
              <a:buNone/>
            </a:pPr>
            <a:endParaRPr lang="en-US" sz="3700" dirty="0"/>
          </a:p>
          <a:p>
            <a:pPr marL="109728" indent="0" algn="just">
              <a:buNone/>
            </a:pPr>
            <a:r>
              <a:rPr lang="ro-RO" sz="3700" dirty="0"/>
              <a:t>Echipa din Turcia și-a prezentat școlile, oferindu-ne informații interesante despre unitățile școlare de stat cu programă religioasă.</a:t>
            </a:r>
          </a:p>
          <a:p>
            <a:pPr marL="109728" indent="0" algn="just">
              <a:buNone/>
            </a:pPr>
            <a:endParaRPr lang="ro-RO" sz="3700" dirty="0"/>
          </a:p>
          <a:p>
            <a:pPr marL="109728" indent="0"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FB3B03-5D46-711F-D7BF-4CFFF88F17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54"/>
            <a:ext cx="9144000" cy="1511939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04D85120-6D03-87DF-7898-AA5E92C3B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850C62-9493-908F-CADE-C0C8A6664A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424" y="1857595"/>
            <a:ext cx="1600199" cy="21335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BE6B33-ABCB-DB88-C4A2-A43CFD4FBB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962" y="1859167"/>
            <a:ext cx="1600200" cy="2133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AB4787-3716-145F-36BB-0A70881545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500" y="4126313"/>
            <a:ext cx="1600199" cy="21335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F7AE7D-12D0-9A2C-BC2F-58A6551D443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4126313"/>
            <a:ext cx="1600199" cy="21335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89CC63-5AB7-1E9D-5811-7538027AF0B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586" y="3992764"/>
            <a:ext cx="1320189" cy="8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41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2743200"/>
          </a:xfrm>
        </p:spPr>
        <p:txBody>
          <a:bodyPr>
            <a:noAutofit/>
          </a:bodyPr>
          <a:lstStyle/>
          <a:p>
            <a:br>
              <a:rPr lang="vi-VN" sz="1600" dirty="0"/>
            </a:br>
            <a:endParaRPr lang="ru-RU" sz="1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4E3A0F-9DAA-150D-F831-2848B9193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424"/>
            <a:ext cx="1828800" cy="4303776"/>
          </a:xfrm>
        </p:spPr>
        <p:txBody>
          <a:bodyPr>
            <a:normAutofit fontScale="55000" lnSpcReduction="20000"/>
          </a:bodyPr>
          <a:lstStyle/>
          <a:p>
            <a:pPr marL="109728" indent="0">
              <a:buNone/>
            </a:pPr>
            <a:r>
              <a:rPr lang="ro-RO" sz="2200" b="1" dirty="0"/>
              <a:t>Ziua 5 </a:t>
            </a:r>
          </a:p>
          <a:p>
            <a:pPr marL="109728" indent="0">
              <a:buNone/>
            </a:pPr>
            <a:r>
              <a:rPr lang="ro-RO" sz="2200" dirty="0"/>
              <a:t> Resurse și stabilirea obiectivelor;</a:t>
            </a:r>
          </a:p>
          <a:p>
            <a:pPr marL="109728" indent="0">
              <a:buNone/>
            </a:pPr>
            <a:endParaRPr lang="ro-RO" sz="2200" dirty="0"/>
          </a:p>
          <a:p>
            <a:pPr marL="109728" indent="0">
              <a:buNone/>
            </a:pPr>
            <a:r>
              <a:rPr lang="ro-RO" sz="2200" dirty="0"/>
              <a:t>Colaborare și mentorat;</a:t>
            </a:r>
          </a:p>
          <a:p>
            <a:pPr marL="109728" indent="0">
              <a:buNone/>
            </a:pPr>
            <a:endParaRPr lang="ro-RO" sz="2200" dirty="0"/>
          </a:p>
          <a:p>
            <a:pPr marL="109728" indent="0">
              <a:buNone/>
            </a:pPr>
            <a:r>
              <a:rPr lang="ro-RO" sz="2200" dirty="0"/>
              <a:t>Stabilirea obiectivelor și autodeterminarea;</a:t>
            </a:r>
          </a:p>
          <a:p>
            <a:pPr marL="109728" indent="0">
              <a:buNone/>
            </a:pPr>
            <a:r>
              <a:rPr lang="ro-RO" sz="2200" dirty="0"/>
              <a:t>Ce vom duce înapoi acasă?</a:t>
            </a:r>
          </a:p>
          <a:p>
            <a:pPr marL="109728" indent="0">
              <a:buNone/>
            </a:pPr>
            <a:endParaRPr lang="ro-RO" sz="2200" dirty="0"/>
          </a:p>
          <a:p>
            <a:pPr marL="109728" indent="0">
              <a:buNone/>
            </a:pPr>
            <a:r>
              <a:rPr lang="ro-RO" sz="2200" b="1" dirty="0"/>
              <a:t>Partea finală:</a:t>
            </a:r>
          </a:p>
          <a:p>
            <a:pPr marL="109728" indent="0">
              <a:buNone/>
            </a:pPr>
            <a:r>
              <a:rPr lang="ro-RO" sz="2200" dirty="0"/>
              <a:t>- reflecție</a:t>
            </a:r>
          </a:p>
          <a:p>
            <a:pPr marL="109728" indent="0">
              <a:buNone/>
            </a:pPr>
            <a:r>
              <a:rPr lang="ro-RO" sz="2200" dirty="0"/>
              <a:t>- evaluarea cursului: </a:t>
            </a:r>
          </a:p>
          <a:p>
            <a:pPr marL="109728" indent="0">
              <a:buNone/>
            </a:pPr>
            <a:r>
              <a:rPr lang="ro-RO" sz="2200" dirty="0"/>
              <a:t>- prezentarea competențelor dobândite;</a:t>
            </a:r>
          </a:p>
          <a:p>
            <a:pPr marL="109728" indent="0">
              <a:buNone/>
            </a:pPr>
            <a:r>
              <a:rPr lang="ro-RO" sz="2200" dirty="0"/>
              <a:t>- feedback și discuție;</a:t>
            </a:r>
          </a:p>
          <a:p>
            <a:pPr marL="109728" indent="0">
              <a:buNone/>
            </a:pPr>
            <a:r>
              <a:rPr lang="ro-RO" sz="2200" dirty="0"/>
              <a:t>- acordarea certificatului de participare la curs; </a:t>
            </a:r>
          </a:p>
          <a:p>
            <a:pPr marL="109728" indent="0">
              <a:buNone/>
            </a:pPr>
            <a:endParaRPr lang="ro-RO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FB3B03-5D46-711F-D7BF-4CFFF88F17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54"/>
            <a:ext cx="9144000" cy="1511939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04D85120-6D03-87DF-7898-AA5E92C3B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C16157-5332-ADE6-BB3A-FC2972165C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1899866"/>
            <a:ext cx="6248400" cy="467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378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1129</TotalTime>
  <Words>533</Words>
  <Application>Microsoft Office PowerPoint</Application>
  <PresentationFormat>Expunere pe ecran (4:3)</PresentationFormat>
  <Paragraphs>100</Paragraphs>
  <Slides>10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9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10</vt:i4>
      </vt:variant>
    </vt:vector>
  </HeadingPairs>
  <TitlesOfParts>
    <vt:vector size="20" baseType="lpstr">
      <vt:lpstr>Algerian</vt:lpstr>
      <vt:lpstr>Arial</vt:lpstr>
      <vt:lpstr>Georgia</vt:lpstr>
      <vt:lpstr>Inter var</vt:lpstr>
      <vt:lpstr>Segoe UI Historic</vt:lpstr>
      <vt:lpstr>Tahoma</vt:lpstr>
      <vt:lpstr>Times New Roman</vt:lpstr>
      <vt:lpstr>Trebuchet MS</vt:lpstr>
      <vt:lpstr>Wingdings 2</vt:lpstr>
      <vt:lpstr>Городская</vt:lpstr>
      <vt:lpstr>ERASMUS+ Project "Consorțiu local pentru educație de calitate" -  2022-1-RO01-KA121-SCH-000056797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Felicia</dc:creator>
  <cp:lastModifiedBy>gconea</cp:lastModifiedBy>
  <cp:revision>39</cp:revision>
  <dcterms:created xsi:type="dcterms:W3CDTF">2006-08-16T00:00:00Z</dcterms:created>
  <dcterms:modified xsi:type="dcterms:W3CDTF">2023-04-24T10:10:36Z</dcterms:modified>
</cp:coreProperties>
</file>